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544800" cy="10058400"/>
  <p:notesSz cx="9926638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1B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1B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1B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544800" cy="10058400"/>
          </a:xfrm>
          <a:custGeom>
            <a:avLst/>
            <a:gdLst/>
            <a:ahLst/>
            <a:cxnLst/>
            <a:rect l="l" t="t" r="r" b="b"/>
            <a:pathLst>
              <a:path w="15544800" h="10058400">
                <a:moveTo>
                  <a:pt x="15544798" y="10058399"/>
                </a:moveTo>
                <a:lnTo>
                  <a:pt x="0" y="10058399"/>
                </a:lnTo>
                <a:lnTo>
                  <a:pt x="0" y="0"/>
                </a:lnTo>
                <a:lnTo>
                  <a:pt x="15544798" y="0"/>
                </a:lnTo>
                <a:lnTo>
                  <a:pt x="15544798" y="10058399"/>
                </a:lnTo>
                <a:close/>
              </a:path>
            </a:pathLst>
          </a:custGeom>
          <a:solidFill>
            <a:srgbClr val="F6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8695" y="1174886"/>
            <a:ext cx="1385570" cy="43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1B16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00604" y="0"/>
            <a:ext cx="4742180" cy="10058400"/>
            <a:chOff x="5400604" y="0"/>
            <a:chExt cx="4742180" cy="10058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00604" y="0"/>
              <a:ext cx="4741816" cy="100583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555754" y="2562196"/>
              <a:ext cx="433705" cy="304800"/>
            </a:xfrm>
            <a:custGeom>
              <a:avLst/>
              <a:gdLst/>
              <a:ahLst/>
              <a:cxnLst/>
              <a:rect l="l" t="t" r="r" b="b"/>
              <a:pathLst>
                <a:path w="433704" h="304800">
                  <a:moveTo>
                    <a:pt x="406737" y="304799"/>
                  </a:moveTo>
                  <a:lnTo>
                    <a:pt x="26451" y="304799"/>
                  </a:lnTo>
                  <a:lnTo>
                    <a:pt x="12644" y="294794"/>
                  </a:lnTo>
                  <a:lnTo>
                    <a:pt x="3381" y="280428"/>
                  </a:lnTo>
                  <a:lnTo>
                    <a:pt x="0" y="263001"/>
                  </a:lnTo>
                  <a:lnTo>
                    <a:pt x="119" y="193514"/>
                  </a:lnTo>
                  <a:lnTo>
                    <a:pt x="242" y="99858"/>
                  </a:lnTo>
                  <a:lnTo>
                    <a:pt x="0" y="46411"/>
                  </a:lnTo>
                  <a:lnTo>
                    <a:pt x="28346" y="3642"/>
                  </a:lnTo>
                  <a:lnTo>
                    <a:pt x="46411" y="0"/>
                  </a:lnTo>
                  <a:lnTo>
                    <a:pt x="387492" y="1"/>
                  </a:lnTo>
                  <a:lnTo>
                    <a:pt x="403778" y="2930"/>
                  </a:lnTo>
                  <a:lnTo>
                    <a:pt x="417528" y="11014"/>
                  </a:lnTo>
                  <a:lnTo>
                    <a:pt x="427681" y="23200"/>
                  </a:lnTo>
                  <a:lnTo>
                    <a:pt x="428119" y="24414"/>
                  </a:lnTo>
                  <a:lnTo>
                    <a:pt x="45685" y="24414"/>
                  </a:lnTo>
                  <a:lnTo>
                    <a:pt x="58514" y="37225"/>
                  </a:lnTo>
                  <a:lnTo>
                    <a:pt x="25868" y="37225"/>
                  </a:lnTo>
                  <a:lnTo>
                    <a:pt x="25959" y="270287"/>
                  </a:lnTo>
                  <a:lnTo>
                    <a:pt x="26082" y="275510"/>
                  </a:lnTo>
                  <a:lnTo>
                    <a:pt x="28899" y="282025"/>
                  </a:lnTo>
                  <a:lnTo>
                    <a:pt x="36992" y="284756"/>
                  </a:lnTo>
                  <a:lnTo>
                    <a:pt x="69627" y="284756"/>
                  </a:lnTo>
                  <a:lnTo>
                    <a:pt x="68177" y="286206"/>
                  </a:lnTo>
                  <a:lnTo>
                    <a:pt x="426098" y="286206"/>
                  </a:lnTo>
                  <a:lnTo>
                    <a:pt x="420220" y="295217"/>
                  </a:lnTo>
                  <a:lnTo>
                    <a:pt x="406737" y="304799"/>
                  </a:lnTo>
                  <a:close/>
                </a:path>
                <a:path w="433704" h="304800">
                  <a:moveTo>
                    <a:pt x="252719" y="193514"/>
                  </a:moveTo>
                  <a:lnTo>
                    <a:pt x="219842" y="193514"/>
                  </a:lnTo>
                  <a:lnTo>
                    <a:pt x="388942" y="24414"/>
                  </a:lnTo>
                  <a:lnTo>
                    <a:pt x="45685" y="24414"/>
                  </a:lnTo>
                  <a:lnTo>
                    <a:pt x="428119" y="24414"/>
                  </a:lnTo>
                  <a:lnTo>
                    <a:pt x="432392" y="36258"/>
                  </a:lnTo>
                  <a:lnTo>
                    <a:pt x="409975" y="36258"/>
                  </a:lnTo>
                  <a:lnTo>
                    <a:pt x="278474" y="167763"/>
                  </a:lnTo>
                  <a:lnTo>
                    <a:pt x="294870" y="184192"/>
                  </a:lnTo>
                  <a:lnTo>
                    <a:pt x="262040" y="184192"/>
                  </a:lnTo>
                  <a:lnTo>
                    <a:pt x="252719" y="193514"/>
                  </a:lnTo>
                  <a:close/>
                </a:path>
                <a:path w="433704" h="304800">
                  <a:moveTo>
                    <a:pt x="426885" y="284999"/>
                  </a:moveTo>
                  <a:lnTo>
                    <a:pt x="395471" y="284999"/>
                  </a:lnTo>
                  <a:lnTo>
                    <a:pt x="401833" y="282025"/>
                  </a:lnTo>
                  <a:lnTo>
                    <a:pt x="406350" y="277168"/>
                  </a:lnTo>
                  <a:lnTo>
                    <a:pt x="409069" y="270287"/>
                  </a:lnTo>
                  <a:lnTo>
                    <a:pt x="409975" y="261310"/>
                  </a:lnTo>
                  <a:lnTo>
                    <a:pt x="409975" y="36258"/>
                  </a:lnTo>
                  <a:lnTo>
                    <a:pt x="432394" y="36262"/>
                  </a:lnTo>
                  <a:lnTo>
                    <a:pt x="433179" y="38437"/>
                  </a:lnTo>
                  <a:lnTo>
                    <a:pt x="433179" y="263001"/>
                  </a:lnTo>
                  <a:lnTo>
                    <a:pt x="429709" y="280670"/>
                  </a:lnTo>
                  <a:lnTo>
                    <a:pt x="426885" y="284999"/>
                  </a:lnTo>
                  <a:close/>
                </a:path>
                <a:path w="433704" h="304800">
                  <a:moveTo>
                    <a:pt x="69627" y="284756"/>
                  </a:moveTo>
                  <a:lnTo>
                    <a:pt x="36992" y="284756"/>
                  </a:lnTo>
                  <a:lnTo>
                    <a:pt x="155196" y="166552"/>
                  </a:lnTo>
                  <a:lnTo>
                    <a:pt x="25868" y="37225"/>
                  </a:lnTo>
                  <a:lnTo>
                    <a:pt x="58514" y="37225"/>
                  </a:lnTo>
                  <a:lnTo>
                    <a:pt x="204238" y="182742"/>
                  </a:lnTo>
                  <a:lnTo>
                    <a:pt x="171633" y="182742"/>
                  </a:lnTo>
                  <a:lnTo>
                    <a:pt x="69627" y="284756"/>
                  </a:lnTo>
                  <a:close/>
                </a:path>
                <a:path w="433704" h="304800">
                  <a:moveTo>
                    <a:pt x="219850" y="226383"/>
                  </a:moveTo>
                  <a:lnTo>
                    <a:pt x="215033" y="226383"/>
                  </a:lnTo>
                  <a:lnTo>
                    <a:pt x="171633" y="182742"/>
                  </a:lnTo>
                  <a:lnTo>
                    <a:pt x="204238" y="182742"/>
                  </a:lnTo>
                  <a:lnTo>
                    <a:pt x="215025" y="193514"/>
                  </a:lnTo>
                  <a:lnTo>
                    <a:pt x="252719" y="193514"/>
                  </a:lnTo>
                  <a:lnTo>
                    <a:pt x="219850" y="226383"/>
                  </a:lnTo>
                  <a:close/>
                </a:path>
                <a:path w="433704" h="304800">
                  <a:moveTo>
                    <a:pt x="426098" y="286206"/>
                  </a:moveTo>
                  <a:lnTo>
                    <a:pt x="364054" y="286206"/>
                  </a:lnTo>
                  <a:lnTo>
                    <a:pt x="262040" y="184192"/>
                  </a:lnTo>
                  <a:lnTo>
                    <a:pt x="294870" y="184192"/>
                  </a:lnTo>
                  <a:lnTo>
                    <a:pt x="395471" y="284999"/>
                  </a:lnTo>
                  <a:lnTo>
                    <a:pt x="426885" y="284999"/>
                  </a:lnTo>
                  <a:lnTo>
                    <a:pt x="426098" y="286206"/>
                  </a:lnTo>
                  <a:close/>
                </a:path>
              </a:pathLst>
            </a:custGeom>
            <a:solidFill>
              <a:srgbClr val="001B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56771" y="3298652"/>
            <a:ext cx="4514850" cy="47339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21916" y="6634703"/>
            <a:ext cx="561974" cy="561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27105" y="8946559"/>
            <a:ext cx="1428749" cy="97154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680696" y="9052559"/>
            <a:ext cx="1495424" cy="7619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765769" y="1353527"/>
            <a:ext cx="4459605" cy="15494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4350" b="1" spc="-35" dirty="0">
                <a:solidFill>
                  <a:srgbClr val="662482"/>
                </a:solidFill>
                <a:latin typeface="Tahoma"/>
                <a:cs typeface="Tahoma"/>
              </a:rPr>
              <a:t>PROGRAMA</a:t>
            </a:r>
            <a:endParaRPr sz="43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80"/>
              </a:spcBef>
            </a:pPr>
            <a:r>
              <a:rPr sz="4350" b="1" dirty="0">
                <a:solidFill>
                  <a:srgbClr val="662482"/>
                </a:solidFill>
                <a:latin typeface="Tahoma"/>
                <a:cs typeface="Tahoma"/>
              </a:rPr>
              <a:t>¡ACOMPÁÑAME!</a:t>
            </a:r>
            <a:endParaRPr sz="43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1352" y="4320498"/>
            <a:ext cx="3213100" cy="162306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190"/>
              </a:spcBef>
            </a:pPr>
            <a:r>
              <a:rPr sz="1800" b="1" spc="10" dirty="0" err="1">
                <a:solidFill>
                  <a:srgbClr val="535353"/>
                </a:solidFill>
                <a:latin typeface="Tahoma"/>
                <a:cs typeface="Tahoma"/>
              </a:rPr>
              <a:t>Curso</a:t>
            </a:r>
            <a:r>
              <a:rPr sz="1800" b="1" spc="-9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b="1" spc="5" dirty="0" err="1" smtClean="0">
                <a:solidFill>
                  <a:srgbClr val="535353"/>
                </a:solidFill>
                <a:latin typeface="Tahoma"/>
                <a:cs typeface="Tahoma"/>
              </a:rPr>
              <a:t>básico</a:t>
            </a:r>
            <a:r>
              <a:rPr lang="es-ES" sz="1800" b="1" spc="5" dirty="0" smtClean="0">
                <a:solidFill>
                  <a:srgbClr val="535353"/>
                </a:solidFill>
                <a:latin typeface="Tahoma"/>
                <a:cs typeface="Tahoma"/>
              </a:rPr>
              <a:t> GRATUITO</a:t>
            </a:r>
            <a:endParaRPr sz="1800" dirty="0">
              <a:latin typeface="Tahoma"/>
              <a:cs typeface="Tahoma"/>
            </a:endParaRPr>
          </a:p>
          <a:p>
            <a:pPr marL="13335">
              <a:lnSpc>
                <a:spcPct val="100000"/>
              </a:lnSpc>
              <a:spcBef>
                <a:spcPts val="990"/>
              </a:spcBef>
            </a:pPr>
            <a:r>
              <a:rPr sz="1700" b="1" spc="-120" dirty="0">
                <a:solidFill>
                  <a:srgbClr val="001B16"/>
                </a:solidFill>
                <a:latin typeface="Tahoma"/>
                <a:cs typeface="Tahoma"/>
              </a:rPr>
              <a:t>2</a:t>
            </a:r>
            <a:r>
              <a:rPr sz="1700" b="1" spc="-114" dirty="0">
                <a:solidFill>
                  <a:srgbClr val="001B16"/>
                </a:solidFill>
                <a:latin typeface="Tahoma"/>
                <a:cs typeface="Tahoma"/>
              </a:rPr>
              <a:t>5</a:t>
            </a:r>
            <a:r>
              <a:rPr sz="1700" b="1" spc="-6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700" b="1" spc="20" dirty="0">
                <a:solidFill>
                  <a:srgbClr val="001B16"/>
                </a:solidFill>
                <a:latin typeface="Tahoma"/>
                <a:cs typeface="Tahoma"/>
              </a:rPr>
              <a:t>h</a:t>
            </a:r>
            <a:r>
              <a:rPr sz="1700" b="1" spc="-5" dirty="0">
                <a:solidFill>
                  <a:srgbClr val="001B16"/>
                </a:solidFill>
                <a:latin typeface="Tahoma"/>
                <a:cs typeface="Tahoma"/>
              </a:rPr>
              <a:t>o</a:t>
            </a:r>
            <a:r>
              <a:rPr sz="1700" b="1" spc="25" dirty="0">
                <a:solidFill>
                  <a:srgbClr val="001B16"/>
                </a:solidFill>
                <a:latin typeface="Tahoma"/>
                <a:cs typeface="Tahoma"/>
              </a:rPr>
              <a:t>r</a:t>
            </a:r>
            <a:r>
              <a:rPr sz="1700" b="1" dirty="0">
                <a:solidFill>
                  <a:srgbClr val="001B16"/>
                </a:solidFill>
                <a:latin typeface="Tahoma"/>
                <a:cs typeface="Tahoma"/>
              </a:rPr>
              <a:t>a</a:t>
            </a:r>
            <a:r>
              <a:rPr sz="1700" b="1" spc="-30" dirty="0">
                <a:solidFill>
                  <a:srgbClr val="001B16"/>
                </a:solidFill>
                <a:latin typeface="Tahoma"/>
                <a:cs typeface="Tahoma"/>
              </a:rPr>
              <a:t>s</a:t>
            </a:r>
            <a:endParaRPr sz="1700" dirty="0">
              <a:latin typeface="Tahoma"/>
              <a:cs typeface="Tahoma"/>
            </a:endParaRPr>
          </a:p>
          <a:p>
            <a:pPr marL="12700" marR="5080" algn="just">
              <a:lnSpc>
                <a:spcPct val="115399"/>
              </a:lnSpc>
              <a:spcBef>
                <a:spcPts val="890"/>
              </a:spcBef>
            </a:pPr>
            <a:r>
              <a:rPr sz="1300" spc="20" dirty="0">
                <a:solidFill>
                  <a:srgbClr val="001B16"/>
                </a:solidFill>
                <a:latin typeface="Tahoma"/>
                <a:cs typeface="Tahoma"/>
              </a:rPr>
              <a:t>El</a:t>
            </a:r>
            <a:r>
              <a:rPr sz="1300" spc="2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5" dirty="0">
                <a:solidFill>
                  <a:srgbClr val="001B16"/>
                </a:solidFill>
                <a:latin typeface="Tahoma"/>
                <a:cs typeface="Tahoma"/>
              </a:rPr>
              <a:t>curso</a:t>
            </a:r>
            <a:r>
              <a:rPr sz="1300" spc="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se</a:t>
            </a:r>
            <a:r>
              <a:rPr sz="1300" spc="60" dirty="0">
                <a:solidFill>
                  <a:srgbClr val="001B16"/>
                </a:solidFill>
                <a:latin typeface="Tahoma"/>
                <a:cs typeface="Tahoma"/>
              </a:rPr>
              <a:t> basa</a:t>
            </a:r>
            <a:r>
              <a:rPr sz="1300" spc="6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75" dirty="0">
                <a:solidFill>
                  <a:srgbClr val="001B16"/>
                </a:solidFill>
                <a:latin typeface="Tahoma"/>
                <a:cs typeface="Tahoma"/>
              </a:rPr>
              <a:t>en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el</a:t>
            </a:r>
            <a:r>
              <a:rPr sz="1300" spc="5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5" dirty="0">
                <a:solidFill>
                  <a:srgbClr val="001B16"/>
                </a:solidFill>
                <a:latin typeface="Tahoma"/>
                <a:cs typeface="Tahoma"/>
              </a:rPr>
              <a:t>apoyo</a:t>
            </a:r>
            <a:r>
              <a:rPr sz="1300" spc="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0" dirty="0">
                <a:solidFill>
                  <a:srgbClr val="001B16"/>
                </a:solidFill>
                <a:latin typeface="Tahoma"/>
                <a:cs typeface="Tahoma"/>
              </a:rPr>
              <a:t>entre </a:t>
            </a:r>
            <a:r>
              <a:rPr sz="1300" spc="6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iguales </a:t>
            </a:r>
            <a:r>
              <a:rPr sz="1300" spc="15" dirty="0">
                <a:solidFill>
                  <a:srgbClr val="001B16"/>
                </a:solidFill>
                <a:latin typeface="Tahoma"/>
                <a:cs typeface="Tahoma"/>
              </a:rPr>
              <a:t>y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la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experiencia </a:t>
            </a:r>
            <a:r>
              <a:rPr sz="1300" spc="40" dirty="0">
                <a:solidFill>
                  <a:srgbClr val="001B16"/>
                </a:solidFill>
                <a:latin typeface="Tahoma"/>
                <a:cs typeface="Tahoma"/>
              </a:rPr>
              <a:t>vivida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es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el </a:t>
            </a:r>
            <a:r>
              <a:rPr sz="1300" spc="25" dirty="0">
                <a:solidFill>
                  <a:srgbClr val="001B16"/>
                </a:solidFill>
                <a:latin typeface="Tahoma"/>
                <a:cs typeface="Tahoma"/>
              </a:rPr>
              <a:t>eje </a:t>
            </a:r>
            <a:r>
              <a:rPr sz="1300" spc="3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0" dirty="0">
                <a:solidFill>
                  <a:srgbClr val="001B16"/>
                </a:solidFill>
                <a:latin typeface="Tahoma"/>
                <a:cs typeface="Tahoma"/>
              </a:rPr>
              <a:t>transversal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75" dirty="0">
                <a:solidFill>
                  <a:srgbClr val="001B16"/>
                </a:solidFill>
                <a:latin typeface="Tahoma"/>
                <a:cs typeface="Tahoma"/>
              </a:rPr>
              <a:t>de</a:t>
            </a:r>
            <a:r>
              <a:rPr sz="1300" spc="-6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la</a:t>
            </a:r>
            <a:r>
              <a:rPr sz="1300" spc="-6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formación.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81240" y="6124510"/>
            <a:ext cx="3041015" cy="3699090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230"/>
              </a:spcBef>
            </a:pPr>
            <a:r>
              <a:rPr lang="es-ES" sz="1800" b="1" spc="10" dirty="0" smtClean="0">
                <a:solidFill>
                  <a:srgbClr val="535353"/>
                </a:solidFill>
                <a:latin typeface="Tahoma"/>
                <a:cs typeface="Tahoma"/>
              </a:rPr>
              <a:t>Y quien quiera recibir más formación dispondremos de un </a:t>
            </a:r>
            <a:r>
              <a:rPr sz="1800" b="1" spc="10" dirty="0" err="1" smtClean="0">
                <a:solidFill>
                  <a:srgbClr val="535353"/>
                </a:solidFill>
                <a:latin typeface="Tahoma"/>
                <a:cs typeface="Tahoma"/>
              </a:rPr>
              <a:t>Curso</a:t>
            </a:r>
            <a:r>
              <a:rPr sz="1800" b="1" spc="-80" dirty="0" smtClean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b="1" spc="20" dirty="0" smtClean="0">
                <a:solidFill>
                  <a:srgbClr val="535353"/>
                </a:solidFill>
                <a:latin typeface="Tahoma"/>
                <a:cs typeface="Tahoma"/>
              </a:rPr>
              <a:t>Universitario</a:t>
            </a:r>
            <a:r>
              <a:rPr lang="es-ES" sz="1800" b="1" spc="20" dirty="0" smtClean="0">
                <a:solidFill>
                  <a:srgbClr val="535353"/>
                </a:solidFill>
                <a:latin typeface="Tahoma"/>
                <a:cs typeface="Tahoma"/>
              </a:rPr>
              <a:t> GRATUITO</a:t>
            </a:r>
            <a:endParaRPr sz="1800" dirty="0">
              <a:latin typeface="Tahoma"/>
              <a:cs typeface="Tahoma"/>
            </a:endParaRPr>
          </a:p>
          <a:p>
            <a:pPr marL="13335">
              <a:lnSpc>
                <a:spcPct val="100000"/>
              </a:lnSpc>
              <a:spcBef>
                <a:spcPts val="1030"/>
              </a:spcBef>
            </a:pPr>
            <a:r>
              <a:rPr sz="1700" b="1" spc="-120" dirty="0">
                <a:solidFill>
                  <a:srgbClr val="001B16"/>
                </a:solidFill>
                <a:latin typeface="Tahoma"/>
                <a:cs typeface="Tahoma"/>
              </a:rPr>
              <a:t>15</a:t>
            </a:r>
            <a:r>
              <a:rPr sz="1700" b="1" spc="-114" dirty="0">
                <a:solidFill>
                  <a:srgbClr val="001B16"/>
                </a:solidFill>
                <a:latin typeface="Tahoma"/>
                <a:cs typeface="Tahoma"/>
              </a:rPr>
              <a:t>0</a:t>
            </a:r>
            <a:r>
              <a:rPr sz="1700" b="1" spc="-6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700" b="1" spc="20" dirty="0">
                <a:solidFill>
                  <a:srgbClr val="001B16"/>
                </a:solidFill>
                <a:latin typeface="Tahoma"/>
                <a:cs typeface="Tahoma"/>
              </a:rPr>
              <a:t>h</a:t>
            </a:r>
            <a:r>
              <a:rPr sz="1700" b="1" spc="-5" dirty="0">
                <a:solidFill>
                  <a:srgbClr val="001B16"/>
                </a:solidFill>
                <a:latin typeface="Tahoma"/>
                <a:cs typeface="Tahoma"/>
              </a:rPr>
              <a:t>o</a:t>
            </a:r>
            <a:r>
              <a:rPr sz="1700" b="1" spc="25" dirty="0">
                <a:solidFill>
                  <a:srgbClr val="001B16"/>
                </a:solidFill>
                <a:latin typeface="Tahoma"/>
                <a:cs typeface="Tahoma"/>
              </a:rPr>
              <a:t>r</a:t>
            </a:r>
            <a:r>
              <a:rPr sz="1700" b="1" dirty="0">
                <a:solidFill>
                  <a:srgbClr val="001B16"/>
                </a:solidFill>
                <a:latin typeface="Tahoma"/>
                <a:cs typeface="Tahoma"/>
              </a:rPr>
              <a:t>a</a:t>
            </a:r>
            <a:r>
              <a:rPr sz="1700" b="1" spc="-30" dirty="0">
                <a:solidFill>
                  <a:srgbClr val="001B16"/>
                </a:solidFill>
                <a:latin typeface="Tahoma"/>
                <a:cs typeface="Tahoma"/>
              </a:rPr>
              <a:t>s</a:t>
            </a:r>
            <a:endParaRPr sz="1700" dirty="0">
              <a:latin typeface="Tahoma"/>
              <a:cs typeface="Tahoma"/>
            </a:endParaRPr>
          </a:p>
          <a:p>
            <a:pPr marL="12700" marR="5080">
              <a:lnSpc>
                <a:spcPct val="116599"/>
              </a:lnSpc>
              <a:spcBef>
                <a:spcPts val="970"/>
              </a:spcBef>
            </a:pPr>
            <a:r>
              <a:rPr lang="es-ES" sz="1300" spc="45" dirty="0" smtClean="0">
                <a:solidFill>
                  <a:srgbClr val="001B16"/>
                </a:solidFill>
                <a:latin typeface="Tahoma"/>
                <a:cs typeface="Tahoma"/>
              </a:rPr>
              <a:t>Será después del curos de 25 horas y s</a:t>
            </a:r>
            <a:r>
              <a:rPr sz="1300" spc="45" dirty="0" smtClean="0">
                <a:solidFill>
                  <a:srgbClr val="001B16"/>
                </a:solidFill>
                <a:latin typeface="Tahoma"/>
                <a:cs typeface="Tahoma"/>
              </a:rPr>
              <a:t>u</a:t>
            </a:r>
            <a:r>
              <a:rPr sz="1300" spc="-75" dirty="0" smtClean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finalidad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es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0" dirty="0">
                <a:solidFill>
                  <a:srgbClr val="001B16"/>
                </a:solidFill>
                <a:latin typeface="Tahoma"/>
                <a:cs typeface="Tahoma"/>
              </a:rPr>
              <a:t>desarrollar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la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figura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0" dirty="0">
                <a:solidFill>
                  <a:srgbClr val="001B16"/>
                </a:solidFill>
                <a:latin typeface="Tahoma"/>
                <a:cs typeface="Tahoma"/>
              </a:rPr>
              <a:t>del </a:t>
            </a:r>
            <a:r>
              <a:rPr sz="1300" spc="-39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0" dirty="0">
                <a:solidFill>
                  <a:srgbClr val="001B16"/>
                </a:solidFill>
                <a:latin typeface="Tahoma"/>
                <a:cs typeface="Tahoma"/>
              </a:rPr>
              <a:t>Agente </a:t>
            </a:r>
            <a:r>
              <a:rPr sz="1300" spc="75" dirty="0">
                <a:solidFill>
                  <a:srgbClr val="001B16"/>
                </a:solidFill>
                <a:latin typeface="Tahoma"/>
                <a:cs typeface="Tahoma"/>
              </a:rPr>
              <a:t>de </a:t>
            </a:r>
            <a:r>
              <a:rPr sz="1300" spc="65" dirty="0" err="1">
                <a:solidFill>
                  <a:srgbClr val="001B16"/>
                </a:solidFill>
                <a:latin typeface="Tahoma"/>
                <a:cs typeface="Tahoma"/>
              </a:rPr>
              <a:t>Apoyo</a:t>
            </a:r>
            <a:r>
              <a:rPr sz="1300" spc="6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70" dirty="0" err="1" smtClean="0">
                <a:solidFill>
                  <a:srgbClr val="001B16"/>
                </a:solidFill>
                <a:latin typeface="Tahoma"/>
                <a:cs typeface="Tahoma"/>
              </a:rPr>
              <a:t>Mutuo</a:t>
            </a:r>
            <a:r>
              <a:rPr sz="1300" spc="65" dirty="0" err="1" smtClean="0">
                <a:solidFill>
                  <a:srgbClr val="001B16"/>
                </a:solidFill>
                <a:latin typeface="Tahoma"/>
                <a:cs typeface="Tahoma"/>
              </a:rPr>
              <a:t>apoyo</a:t>
            </a:r>
            <a:r>
              <a:rPr sz="1300" spc="65" dirty="0" smtClean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-390" dirty="0" smtClean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0" dirty="0">
                <a:solidFill>
                  <a:srgbClr val="001B16"/>
                </a:solidFill>
                <a:latin typeface="Tahoma"/>
                <a:cs typeface="Tahoma"/>
              </a:rPr>
              <a:t>entre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iguales </a:t>
            </a:r>
            <a:r>
              <a:rPr sz="1300" spc="75" dirty="0">
                <a:solidFill>
                  <a:srgbClr val="001B16"/>
                </a:solidFill>
                <a:latin typeface="Tahoma"/>
                <a:cs typeface="Tahoma"/>
              </a:rPr>
              <a:t>en </a:t>
            </a:r>
            <a:r>
              <a:rPr sz="1300" spc="45" dirty="0">
                <a:solidFill>
                  <a:srgbClr val="001B16"/>
                </a:solidFill>
                <a:latin typeface="Tahoma"/>
                <a:cs typeface="Tahoma"/>
              </a:rPr>
              <a:t>el </a:t>
            </a:r>
            <a:r>
              <a:rPr lang="es-ES" sz="1300" spc="70" dirty="0">
                <a:solidFill>
                  <a:srgbClr val="001B16"/>
                </a:solidFill>
                <a:latin typeface="Tahoma"/>
                <a:cs typeface="Tahoma"/>
              </a:rPr>
              <a:t>, </a:t>
            </a:r>
            <a:r>
              <a:rPr lang="es-ES" sz="1300" spc="45" dirty="0">
                <a:solidFill>
                  <a:srgbClr val="001B16"/>
                </a:solidFill>
                <a:latin typeface="Tahoma"/>
                <a:cs typeface="Tahoma"/>
              </a:rPr>
              <a:t>así </a:t>
            </a:r>
            <a:r>
              <a:rPr lang="es-ES" sz="1300" spc="85" dirty="0">
                <a:solidFill>
                  <a:srgbClr val="001B16"/>
                </a:solidFill>
                <a:latin typeface="Tahoma"/>
                <a:cs typeface="Tahoma"/>
              </a:rPr>
              <a:t>como </a:t>
            </a:r>
            <a:r>
              <a:rPr lang="es-ES" sz="1300" spc="45" dirty="0">
                <a:solidFill>
                  <a:srgbClr val="001B16"/>
                </a:solidFill>
                <a:latin typeface="Tahoma"/>
                <a:cs typeface="Tahoma"/>
              </a:rPr>
              <a:t>la </a:t>
            </a:r>
            <a:r>
              <a:rPr lang="es-ES" sz="1300" spc="5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lang="es-ES" sz="1300" spc="65" dirty="0">
                <a:solidFill>
                  <a:srgbClr val="001B16"/>
                </a:solidFill>
                <a:latin typeface="Tahoma"/>
                <a:cs typeface="Tahoma"/>
              </a:rPr>
              <a:t>implementación</a:t>
            </a:r>
            <a:r>
              <a:rPr lang="es-ES" sz="1300" spc="-6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lang="es-ES" sz="1300" spc="75" dirty="0">
                <a:solidFill>
                  <a:srgbClr val="001B16"/>
                </a:solidFill>
                <a:latin typeface="Tahoma"/>
                <a:cs typeface="Tahoma"/>
              </a:rPr>
              <a:t>de</a:t>
            </a:r>
            <a:r>
              <a:rPr lang="es-ES" sz="1300" spc="-6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lang="es-ES" sz="1300" spc="45" dirty="0">
                <a:solidFill>
                  <a:srgbClr val="001B16"/>
                </a:solidFill>
                <a:latin typeface="Tahoma"/>
                <a:cs typeface="Tahoma"/>
              </a:rPr>
              <a:t>servicios</a:t>
            </a:r>
            <a:r>
              <a:rPr lang="es-ES" sz="1300" spc="-6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lang="es-ES" sz="1300" spc="75" dirty="0">
                <a:solidFill>
                  <a:srgbClr val="001B16"/>
                </a:solidFill>
                <a:latin typeface="Tahoma"/>
                <a:cs typeface="Tahoma"/>
              </a:rPr>
              <a:t>de</a:t>
            </a:r>
            <a:r>
              <a:rPr lang="es-ES" sz="1300" spc="-6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70" dirty="0" err="1" smtClean="0">
                <a:solidFill>
                  <a:srgbClr val="001B16"/>
                </a:solidFill>
                <a:latin typeface="Tahoma"/>
                <a:cs typeface="Tahoma"/>
              </a:rPr>
              <a:t>entorno</a:t>
            </a:r>
            <a:r>
              <a:rPr sz="1300" spc="70" dirty="0" smtClean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35" dirty="0">
                <a:solidFill>
                  <a:srgbClr val="001B16"/>
                </a:solidFill>
                <a:latin typeface="Tahoma"/>
                <a:cs typeface="Tahoma"/>
              </a:rPr>
              <a:t>social. </a:t>
            </a:r>
            <a:r>
              <a:rPr sz="1300" spc="50" dirty="0">
                <a:solidFill>
                  <a:srgbClr val="001B16"/>
                </a:solidFill>
                <a:latin typeface="Tahoma"/>
                <a:cs typeface="Tahoma"/>
              </a:rPr>
              <a:t>La </a:t>
            </a:r>
            <a:r>
              <a:rPr sz="1300" spc="5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65" dirty="0">
                <a:solidFill>
                  <a:srgbClr val="001B16"/>
                </a:solidFill>
                <a:latin typeface="Tahoma"/>
                <a:cs typeface="Tahoma"/>
              </a:rPr>
              <a:t>formación</a:t>
            </a:r>
            <a:r>
              <a:rPr sz="1300" spc="-70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50" dirty="0">
                <a:solidFill>
                  <a:srgbClr val="001B16"/>
                </a:solidFill>
                <a:latin typeface="Tahoma"/>
                <a:cs typeface="Tahoma"/>
              </a:rPr>
              <a:t>incluye</a:t>
            </a:r>
            <a:r>
              <a:rPr sz="1300" spc="-65" dirty="0">
                <a:solidFill>
                  <a:srgbClr val="001B16"/>
                </a:solidFill>
                <a:latin typeface="Tahoma"/>
                <a:cs typeface="Tahoma"/>
              </a:rPr>
              <a:t> </a:t>
            </a:r>
            <a:r>
              <a:rPr sz="1300" spc="40" dirty="0">
                <a:solidFill>
                  <a:srgbClr val="001B16"/>
                </a:solidFill>
                <a:latin typeface="Tahoma"/>
                <a:cs typeface="Tahoma"/>
              </a:rPr>
              <a:t>prácticas.</a:t>
            </a:r>
            <a:endParaRPr sz="13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¿</a:t>
            </a:r>
            <a:r>
              <a:rPr spc="65" dirty="0"/>
              <a:t>Q</a:t>
            </a:r>
            <a:r>
              <a:rPr spc="45" dirty="0"/>
              <a:t>U</a:t>
            </a:r>
            <a:r>
              <a:rPr spc="-150" dirty="0"/>
              <a:t>É</a:t>
            </a:r>
            <a:r>
              <a:rPr spc="-90" dirty="0"/>
              <a:t> </a:t>
            </a:r>
            <a:r>
              <a:rPr spc="-155" dirty="0"/>
              <a:t>E</a:t>
            </a:r>
            <a:r>
              <a:rPr spc="-220" dirty="0"/>
              <a:t>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238695" y="1470161"/>
            <a:ext cx="3083560" cy="266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b="1" spc="-30" dirty="0">
                <a:solidFill>
                  <a:srgbClr val="001B16"/>
                </a:solidFill>
                <a:latin typeface="Tahoma"/>
                <a:cs typeface="Tahoma"/>
              </a:rPr>
              <a:t>¡ACOMPÁÑAME!?</a:t>
            </a:r>
            <a:endParaRPr sz="2700" dirty="0">
              <a:latin typeface="Tahoma"/>
              <a:cs typeface="Tahoma"/>
            </a:endParaRPr>
          </a:p>
          <a:p>
            <a:pPr marL="12700" marR="5080">
              <a:lnSpc>
                <a:spcPct val="100699"/>
              </a:lnSpc>
              <a:spcBef>
                <a:spcPts val="2185"/>
              </a:spcBef>
            </a:pPr>
            <a:r>
              <a:rPr sz="1800" b="1" spc="-55" dirty="0">
                <a:solidFill>
                  <a:srgbClr val="662482"/>
                </a:solidFill>
                <a:latin typeface="Tahoma"/>
                <a:cs typeface="Tahoma"/>
              </a:rPr>
              <a:t>Es </a:t>
            </a:r>
            <a:r>
              <a:rPr sz="1800" b="1" spc="50" dirty="0">
                <a:solidFill>
                  <a:srgbClr val="662482"/>
                </a:solidFill>
                <a:latin typeface="Tahoma"/>
                <a:cs typeface="Tahoma"/>
              </a:rPr>
              <a:t>un </a:t>
            </a:r>
            <a:r>
              <a:rPr sz="1800" b="1" spc="20" dirty="0">
                <a:solidFill>
                  <a:srgbClr val="662482"/>
                </a:solidFill>
                <a:latin typeface="Tahoma"/>
                <a:cs typeface="Tahoma"/>
              </a:rPr>
              <a:t>programa </a:t>
            </a:r>
            <a:r>
              <a:rPr sz="1800" b="1" spc="15" dirty="0">
                <a:solidFill>
                  <a:srgbClr val="662482"/>
                </a:solidFill>
                <a:latin typeface="Tahoma"/>
                <a:cs typeface="Tahoma"/>
              </a:rPr>
              <a:t>de </a:t>
            </a:r>
            <a:r>
              <a:rPr sz="1800" b="1" spc="2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662482"/>
                </a:solidFill>
                <a:latin typeface="Tahoma"/>
                <a:cs typeface="Tahoma"/>
              </a:rPr>
              <a:t>formación </a:t>
            </a:r>
            <a:r>
              <a:rPr sz="1800" b="1" spc="30" dirty="0">
                <a:solidFill>
                  <a:srgbClr val="662482"/>
                </a:solidFill>
                <a:latin typeface="Tahoma"/>
                <a:cs typeface="Tahoma"/>
              </a:rPr>
              <a:t>para </a:t>
            </a:r>
            <a:r>
              <a:rPr sz="1800" b="1" spc="15" dirty="0">
                <a:solidFill>
                  <a:srgbClr val="662482"/>
                </a:solidFill>
                <a:latin typeface="Tahoma"/>
                <a:cs typeface="Tahoma"/>
              </a:rPr>
              <a:t>personas </a:t>
            </a:r>
            <a:r>
              <a:rPr sz="1800" b="1" spc="2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1800" b="1" spc="15" dirty="0">
                <a:solidFill>
                  <a:srgbClr val="662482"/>
                </a:solidFill>
                <a:latin typeface="Tahoma"/>
                <a:cs typeface="Tahoma"/>
              </a:rPr>
              <a:t>con </a:t>
            </a:r>
            <a:r>
              <a:rPr sz="1800" b="1" spc="20" dirty="0">
                <a:solidFill>
                  <a:srgbClr val="662482"/>
                </a:solidFill>
                <a:latin typeface="Tahoma"/>
                <a:cs typeface="Tahoma"/>
              </a:rPr>
              <a:t>problemas </a:t>
            </a:r>
            <a:r>
              <a:rPr sz="1800" b="1" spc="15" dirty="0">
                <a:solidFill>
                  <a:srgbClr val="662482"/>
                </a:solidFill>
                <a:latin typeface="Tahoma"/>
                <a:cs typeface="Tahoma"/>
              </a:rPr>
              <a:t>de salud </a:t>
            </a:r>
            <a:r>
              <a:rPr sz="1800" b="1" spc="2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1800" b="1" spc="35" dirty="0">
                <a:solidFill>
                  <a:srgbClr val="662482"/>
                </a:solidFill>
                <a:latin typeface="Tahoma"/>
                <a:cs typeface="Tahoma"/>
              </a:rPr>
              <a:t>mental</a:t>
            </a:r>
            <a:r>
              <a:rPr sz="1800" b="1" spc="-75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662482"/>
                </a:solidFill>
                <a:latin typeface="Tahoma"/>
                <a:cs typeface="Tahoma"/>
              </a:rPr>
              <a:t>que</a:t>
            </a:r>
            <a:r>
              <a:rPr sz="1800" b="1" spc="-75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lang="es-ES" sz="1800" b="1" spc="-5" dirty="0" smtClean="0">
                <a:solidFill>
                  <a:srgbClr val="662482"/>
                </a:solidFill>
                <a:latin typeface="Tahoma"/>
                <a:cs typeface="Tahoma"/>
              </a:rPr>
              <a:t>quieran apoyar a otras personas que también tienen problemas de salud</a:t>
            </a:r>
            <a:r>
              <a:rPr sz="1800" b="1" spc="-10" dirty="0" smtClean="0">
                <a:solidFill>
                  <a:srgbClr val="662482"/>
                </a:solidFill>
                <a:latin typeface="Tahoma"/>
                <a:cs typeface="Tahoma"/>
              </a:rPr>
              <a:t>.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80669" y="1549726"/>
            <a:ext cx="1783714" cy="407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0" b="1" spc="-80" dirty="0">
                <a:solidFill>
                  <a:srgbClr val="001B16"/>
                </a:solidFill>
                <a:latin typeface="Tahoma"/>
                <a:cs typeface="Tahoma"/>
              </a:rPr>
              <a:t>C</a:t>
            </a:r>
            <a:r>
              <a:rPr sz="2500" b="1" spc="60" dirty="0">
                <a:solidFill>
                  <a:srgbClr val="001B16"/>
                </a:solidFill>
                <a:latin typeface="Tahoma"/>
                <a:cs typeface="Tahoma"/>
              </a:rPr>
              <a:t>O</a:t>
            </a:r>
            <a:r>
              <a:rPr sz="2500" b="1" spc="105" dirty="0">
                <a:solidFill>
                  <a:srgbClr val="001B16"/>
                </a:solidFill>
                <a:latin typeface="Tahoma"/>
                <a:cs typeface="Tahoma"/>
              </a:rPr>
              <a:t>N</a:t>
            </a:r>
            <a:r>
              <a:rPr sz="2500" b="1" spc="-90" dirty="0">
                <a:solidFill>
                  <a:srgbClr val="001B16"/>
                </a:solidFill>
                <a:latin typeface="Tahoma"/>
                <a:cs typeface="Tahoma"/>
              </a:rPr>
              <a:t>T</a:t>
            </a:r>
            <a:r>
              <a:rPr sz="2500" b="1" spc="10" dirty="0">
                <a:solidFill>
                  <a:srgbClr val="001B16"/>
                </a:solidFill>
                <a:latin typeface="Tahoma"/>
                <a:cs typeface="Tahoma"/>
              </a:rPr>
              <a:t>A</a:t>
            </a:r>
            <a:r>
              <a:rPr sz="2500" b="1" spc="-80" dirty="0">
                <a:solidFill>
                  <a:srgbClr val="001B16"/>
                </a:solidFill>
                <a:latin typeface="Tahoma"/>
                <a:cs typeface="Tahoma"/>
              </a:rPr>
              <a:t>C</a:t>
            </a:r>
            <a:r>
              <a:rPr sz="2500" b="1" spc="-90" dirty="0">
                <a:solidFill>
                  <a:srgbClr val="001B16"/>
                </a:solidFill>
                <a:latin typeface="Tahoma"/>
                <a:cs typeface="Tahoma"/>
              </a:rPr>
              <a:t>T</a:t>
            </a:r>
            <a:r>
              <a:rPr sz="2500" b="1" spc="65" dirty="0">
                <a:solidFill>
                  <a:srgbClr val="001B16"/>
                </a:solidFill>
                <a:latin typeface="Tahoma"/>
                <a:cs typeface="Tahoma"/>
              </a:rPr>
              <a:t>O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72201" y="3136159"/>
            <a:ext cx="2698842" cy="55463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ES" sz="1750" spc="200" dirty="0" smtClean="0">
                <a:latin typeface="Tahoma"/>
                <a:cs typeface="Tahoma"/>
              </a:rPr>
              <a:t>Enf_psq_enlace.hus@salud.madrid.org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73917" y="5281525"/>
            <a:ext cx="3796665" cy="633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2200" marR="5080" indent="-1080135">
              <a:lnSpc>
                <a:spcPct val="113999"/>
              </a:lnSpc>
              <a:spcBef>
                <a:spcPts val="95"/>
              </a:spcBef>
            </a:pPr>
            <a:r>
              <a:rPr sz="1750" spc="190" dirty="0">
                <a:latin typeface="Tahoma"/>
                <a:cs typeface="Tahoma"/>
              </a:rPr>
              <a:t>https://www.ubu.es/programa- </a:t>
            </a:r>
            <a:r>
              <a:rPr sz="1750" spc="-535" dirty="0">
                <a:latin typeface="Tahoma"/>
                <a:cs typeface="Tahoma"/>
              </a:rPr>
              <a:t> </a:t>
            </a:r>
            <a:r>
              <a:rPr sz="1750" spc="229" dirty="0">
                <a:latin typeface="Tahoma"/>
                <a:cs typeface="Tahoma"/>
              </a:rPr>
              <a:t>acompaname</a:t>
            </a:r>
            <a:endParaRPr sz="175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18876" y="7428157"/>
            <a:ext cx="3507104" cy="633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>
              <a:lnSpc>
                <a:spcPct val="113999"/>
              </a:lnSpc>
              <a:spcBef>
                <a:spcPts val="95"/>
              </a:spcBef>
            </a:pPr>
            <a:r>
              <a:rPr sz="1750" spc="254" dirty="0">
                <a:latin typeface="Tahoma"/>
                <a:cs typeface="Tahoma"/>
              </a:rPr>
              <a:t>h</a:t>
            </a:r>
            <a:r>
              <a:rPr sz="1750" spc="190" dirty="0">
                <a:latin typeface="Tahoma"/>
                <a:cs typeface="Tahoma"/>
              </a:rPr>
              <a:t>tt</a:t>
            </a:r>
            <a:r>
              <a:rPr sz="1750" spc="265" dirty="0">
                <a:latin typeface="Tahoma"/>
                <a:cs typeface="Tahoma"/>
              </a:rPr>
              <a:t>p</a:t>
            </a:r>
            <a:r>
              <a:rPr sz="1750" spc="210" dirty="0">
                <a:latin typeface="Tahoma"/>
                <a:cs typeface="Tahoma"/>
              </a:rPr>
              <a:t>s</a:t>
            </a:r>
            <a:r>
              <a:rPr sz="1750" spc="-10" dirty="0">
                <a:latin typeface="Tahoma"/>
                <a:cs typeface="Tahoma"/>
              </a:rPr>
              <a:t>:</a:t>
            </a:r>
            <a:r>
              <a:rPr sz="1750" spc="125" dirty="0">
                <a:latin typeface="Tahoma"/>
                <a:cs typeface="Tahoma"/>
              </a:rPr>
              <a:t>//</a:t>
            </a:r>
            <a:r>
              <a:rPr sz="1750" spc="220" dirty="0">
                <a:latin typeface="Tahoma"/>
                <a:cs typeface="Tahoma"/>
              </a:rPr>
              <a:t>www</a:t>
            </a:r>
            <a:r>
              <a:rPr sz="1750" spc="80" dirty="0">
                <a:latin typeface="Tahoma"/>
                <a:cs typeface="Tahoma"/>
              </a:rPr>
              <a:t>.</a:t>
            </a:r>
            <a:r>
              <a:rPr sz="1750" spc="190" dirty="0">
                <a:latin typeface="Tahoma"/>
                <a:cs typeface="Tahoma"/>
              </a:rPr>
              <a:t>i</a:t>
            </a:r>
            <a:r>
              <a:rPr sz="1750" spc="254" dirty="0">
                <a:latin typeface="Tahoma"/>
                <a:cs typeface="Tahoma"/>
              </a:rPr>
              <a:t>n</a:t>
            </a:r>
            <a:r>
              <a:rPr sz="1750" spc="210" dirty="0">
                <a:latin typeface="Tahoma"/>
                <a:cs typeface="Tahoma"/>
              </a:rPr>
              <a:t>s</a:t>
            </a:r>
            <a:r>
              <a:rPr sz="1750" spc="190" dirty="0">
                <a:latin typeface="Tahoma"/>
                <a:cs typeface="Tahoma"/>
              </a:rPr>
              <a:t>t</a:t>
            </a:r>
            <a:r>
              <a:rPr sz="1750" spc="210" dirty="0">
                <a:latin typeface="Tahoma"/>
                <a:cs typeface="Tahoma"/>
              </a:rPr>
              <a:t>a</a:t>
            </a:r>
            <a:r>
              <a:rPr sz="1750" spc="140" dirty="0">
                <a:latin typeface="Tahoma"/>
                <a:cs typeface="Tahoma"/>
              </a:rPr>
              <a:t>g</a:t>
            </a:r>
            <a:r>
              <a:rPr sz="1750" spc="240" dirty="0">
                <a:latin typeface="Tahoma"/>
                <a:cs typeface="Tahoma"/>
              </a:rPr>
              <a:t>r</a:t>
            </a:r>
            <a:r>
              <a:rPr sz="1750" spc="210" dirty="0">
                <a:latin typeface="Tahoma"/>
                <a:cs typeface="Tahoma"/>
              </a:rPr>
              <a:t>a</a:t>
            </a:r>
            <a:r>
              <a:rPr sz="1750" spc="320" dirty="0">
                <a:latin typeface="Tahoma"/>
                <a:cs typeface="Tahoma"/>
              </a:rPr>
              <a:t>m</a:t>
            </a:r>
            <a:r>
              <a:rPr sz="1750" spc="80" dirty="0">
                <a:latin typeface="Tahoma"/>
                <a:cs typeface="Tahoma"/>
              </a:rPr>
              <a:t>.</a:t>
            </a:r>
            <a:r>
              <a:rPr sz="1750" spc="185" dirty="0">
                <a:latin typeface="Tahoma"/>
                <a:cs typeface="Tahoma"/>
              </a:rPr>
              <a:t>c</a:t>
            </a:r>
            <a:r>
              <a:rPr sz="1750" spc="260" dirty="0">
                <a:latin typeface="Tahoma"/>
                <a:cs typeface="Tahoma"/>
              </a:rPr>
              <a:t>o</a:t>
            </a:r>
            <a:r>
              <a:rPr sz="1750" spc="320" dirty="0">
                <a:latin typeface="Tahoma"/>
                <a:cs typeface="Tahoma"/>
              </a:rPr>
              <a:t>m</a:t>
            </a:r>
            <a:r>
              <a:rPr sz="1750" spc="-15" dirty="0">
                <a:latin typeface="Tahoma"/>
                <a:cs typeface="Tahoma"/>
              </a:rPr>
              <a:t>/  </a:t>
            </a:r>
            <a:r>
              <a:rPr sz="1750" spc="215" dirty="0">
                <a:latin typeface="Tahoma"/>
                <a:cs typeface="Tahoma"/>
              </a:rPr>
              <a:t>programa_acompaname/</a:t>
            </a:r>
            <a:endParaRPr sz="1750">
              <a:latin typeface="Tahoma"/>
              <a:cs typeface="Tahoma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91229" y="289770"/>
            <a:ext cx="3586162" cy="887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732" y="1172537"/>
            <a:ext cx="3415029" cy="776494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206375">
              <a:lnSpc>
                <a:spcPts val="2780"/>
              </a:lnSpc>
              <a:spcBef>
                <a:spcPts val="580"/>
              </a:spcBef>
            </a:pPr>
            <a:r>
              <a:rPr sz="2700" b="1" spc="-25" dirty="0">
                <a:solidFill>
                  <a:srgbClr val="662482"/>
                </a:solidFill>
                <a:latin typeface="Tahoma"/>
                <a:cs typeface="Tahoma"/>
              </a:rPr>
              <a:t>L</a:t>
            </a:r>
            <a:r>
              <a:rPr sz="2700" b="1" spc="15" dirty="0">
                <a:solidFill>
                  <a:srgbClr val="662482"/>
                </a:solidFill>
                <a:latin typeface="Tahoma"/>
                <a:cs typeface="Tahoma"/>
              </a:rPr>
              <a:t>A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F</a:t>
            </a:r>
            <a:r>
              <a:rPr sz="2700" b="1" spc="-415" dirty="0">
                <a:solidFill>
                  <a:srgbClr val="662482"/>
                </a:solidFill>
                <a:latin typeface="Tahoma"/>
                <a:cs typeface="Tahoma"/>
              </a:rPr>
              <a:t>I</a:t>
            </a:r>
            <a:r>
              <a:rPr sz="2700" b="1" spc="-60" dirty="0">
                <a:solidFill>
                  <a:srgbClr val="662482"/>
                </a:solidFill>
                <a:latin typeface="Tahoma"/>
                <a:cs typeface="Tahoma"/>
              </a:rPr>
              <a:t>G</a:t>
            </a:r>
            <a:r>
              <a:rPr sz="2700" b="1" spc="45" dirty="0">
                <a:solidFill>
                  <a:srgbClr val="662482"/>
                </a:solidFill>
                <a:latin typeface="Tahoma"/>
                <a:cs typeface="Tahoma"/>
              </a:rPr>
              <a:t>U</a:t>
            </a:r>
            <a:r>
              <a:rPr sz="2700" b="1" spc="-180" dirty="0">
                <a:solidFill>
                  <a:srgbClr val="662482"/>
                </a:solidFill>
                <a:latin typeface="Tahoma"/>
                <a:cs typeface="Tahoma"/>
              </a:rPr>
              <a:t>R</a:t>
            </a:r>
            <a:r>
              <a:rPr sz="2700" b="1" spc="15" dirty="0">
                <a:solidFill>
                  <a:srgbClr val="662482"/>
                </a:solidFill>
                <a:latin typeface="Tahoma"/>
                <a:cs typeface="Tahoma"/>
              </a:rPr>
              <a:t>A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-50" dirty="0">
                <a:solidFill>
                  <a:srgbClr val="662482"/>
                </a:solidFill>
                <a:latin typeface="Tahoma"/>
                <a:cs typeface="Tahoma"/>
              </a:rPr>
              <a:t>D</a:t>
            </a:r>
            <a:r>
              <a:rPr sz="2700" b="1" spc="-155" dirty="0">
                <a:solidFill>
                  <a:srgbClr val="662482"/>
                </a:solidFill>
                <a:latin typeface="Tahoma"/>
                <a:cs typeface="Tahoma"/>
              </a:rPr>
              <a:t>E</a:t>
            </a:r>
            <a:r>
              <a:rPr sz="2700" b="1" spc="-15" dirty="0">
                <a:solidFill>
                  <a:srgbClr val="662482"/>
                </a:solidFill>
                <a:latin typeface="Tahoma"/>
                <a:cs typeface="Tahoma"/>
              </a:rPr>
              <a:t>L  </a:t>
            </a:r>
            <a:r>
              <a:rPr sz="2700" b="1" spc="10" dirty="0">
                <a:solidFill>
                  <a:srgbClr val="662482"/>
                </a:solidFill>
                <a:latin typeface="Tahoma"/>
                <a:cs typeface="Tahoma"/>
              </a:rPr>
              <a:t>A</a:t>
            </a:r>
            <a:r>
              <a:rPr sz="2700" b="1" spc="-60" dirty="0">
                <a:solidFill>
                  <a:srgbClr val="662482"/>
                </a:solidFill>
                <a:latin typeface="Tahoma"/>
                <a:cs typeface="Tahoma"/>
              </a:rPr>
              <a:t>G</a:t>
            </a:r>
            <a:r>
              <a:rPr sz="2700" b="1" spc="-155" dirty="0">
                <a:solidFill>
                  <a:srgbClr val="662482"/>
                </a:solidFill>
                <a:latin typeface="Tahoma"/>
                <a:cs typeface="Tahoma"/>
              </a:rPr>
              <a:t>E</a:t>
            </a:r>
            <a:r>
              <a:rPr sz="2700" b="1" spc="110" dirty="0">
                <a:solidFill>
                  <a:srgbClr val="662482"/>
                </a:solidFill>
                <a:latin typeface="Tahoma"/>
                <a:cs typeface="Tahoma"/>
              </a:rPr>
              <a:t>N</a:t>
            </a:r>
            <a:r>
              <a:rPr sz="2700" b="1" spc="-95" dirty="0">
                <a:solidFill>
                  <a:srgbClr val="662482"/>
                </a:solidFill>
                <a:latin typeface="Tahoma"/>
                <a:cs typeface="Tahoma"/>
              </a:rPr>
              <a:t>T</a:t>
            </a:r>
            <a:r>
              <a:rPr sz="2700" b="1" spc="-150" dirty="0">
                <a:solidFill>
                  <a:srgbClr val="662482"/>
                </a:solidFill>
                <a:latin typeface="Tahoma"/>
                <a:cs typeface="Tahoma"/>
              </a:rPr>
              <a:t>E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-50" dirty="0">
                <a:solidFill>
                  <a:srgbClr val="662482"/>
                </a:solidFill>
                <a:latin typeface="Tahoma"/>
                <a:cs typeface="Tahoma"/>
              </a:rPr>
              <a:t>D</a:t>
            </a:r>
            <a:r>
              <a:rPr sz="2700" b="1" spc="-150" dirty="0">
                <a:solidFill>
                  <a:srgbClr val="662482"/>
                </a:solidFill>
                <a:latin typeface="Tahoma"/>
                <a:cs typeface="Tahoma"/>
              </a:rPr>
              <a:t>E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10" dirty="0">
                <a:solidFill>
                  <a:srgbClr val="662482"/>
                </a:solidFill>
                <a:latin typeface="Tahoma"/>
                <a:cs typeface="Tahoma"/>
              </a:rPr>
              <a:t>A</a:t>
            </a:r>
            <a:r>
              <a:rPr sz="2700" b="1" spc="-85" dirty="0">
                <a:solidFill>
                  <a:srgbClr val="662482"/>
                </a:solidFill>
                <a:latin typeface="Tahoma"/>
                <a:cs typeface="Tahoma"/>
              </a:rPr>
              <a:t>P</a:t>
            </a:r>
            <a:r>
              <a:rPr sz="2700" b="1" spc="65" dirty="0">
                <a:solidFill>
                  <a:srgbClr val="662482"/>
                </a:solidFill>
                <a:latin typeface="Tahoma"/>
                <a:cs typeface="Tahoma"/>
              </a:rPr>
              <a:t>O</a:t>
            </a:r>
            <a:r>
              <a:rPr sz="2700" b="1" spc="-130" dirty="0">
                <a:solidFill>
                  <a:srgbClr val="662482"/>
                </a:solidFill>
                <a:latin typeface="Tahoma"/>
                <a:cs typeface="Tahoma"/>
              </a:rPr>
              <a:t>Y</a:t>
            </a:r>
            <a:r>
              <a:rPr sz="2700" b="1" spc="40" dirty="0">
                <a:solidFill>
                  <a:srgbClr val="662482"/>
                </a:solidFill>
                <a:latin typeface="Tahoma"/>
                <a:cs typeface="Tahoma"/>
              </a:rPr>
              <a:t>O  MUTUO</a:t>
            </a:r>
            <a:endParaRPr sz="2700" dirty="0">
              <a:latin typeface="Tahoma"/>
              <a:cs typeface="Tahoma"/>
            </a:endParaRPr>
          </a:p>
          <a:p>
            <a:pPr marL="12700" marR="63500">
              <a:lnSpc>
                <a:spcPct val="128499"/>
              </a:lnSpc>
              <a:spcBef>
                <a:spcPts val="1835"/>
              </a:spcBef>
            </a:pP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Son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personas con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experiencia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50" dirty="0">
                <a:solidFill>
                  <a:srgbClr val="535353"/>
                </a:solidFill>
                <a:latin typeface="Tahoma"/>
                <a:cs typeface="Tahoma"/>
              </a:rPr>
              <a:t>vivida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en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salud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mental,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que </a:t>
            </a:r>
            <a:r>
              <a:rPr sz="1800" spc="11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reciben</a:t>
            </a:r>
            <a:r>
              <a:rPr sz="1800" spc="-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formación</a:t>
            </a:r>
            <a:r>
              <a:rPr sz="1800" spc="-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para</a:t>
            </a:r>
            <a:r>
              <a:rPr sz="1800" spc="-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guiar</a:t>
            </a:r>
            <a:r>
              <a:rPr sz="1800" spc="-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20" dirty="0">
                <a:solidFill>
                  <a:srgbClr val="535353"/>
                </a:solidFill>
                <a:latin typeface="Tahoma"/>
                <a:cs typeface="Tahoma"/>
              </a:rPr>
              <a:t>y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apoyar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a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otras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personas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que </a:t>
            </a:r>
            <a:r>
              <a:rPr sz="1800" spc="11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están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experimentando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 problemas</a:t>
            </a:r>
            <a:r>
              <a:rPr sz="1800" spc="-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535353"/>
                </a:solidFill>
                <a:latin typeface="Tahoma"/>
                <a:cs typeface="Tahoma"/>
              </a:rPr>
              <a:t>similares.</a:t>
            </a:r>
            <a:endParaRPr sz="1800" dirty="0">
              <a:latin typeface="Tahoma"/>
              <a:cs typeface="Tahoma"/>
            </a:endParaRPr>
          </a:p>
          <a:p>
            <a:pPr marL="12700" marR="5080">
              <a:lnSpc>
                <a:spcPct val="128499"/>
              </a:lnSpc>
            </a:pP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Además,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se</a:t>
            </a:r>
            <a:r>
              <a:rPr sz="1800" spc="-10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han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comprometido </a:t>
            </a:r>
            <a:r>
              <a:rPr sz="1800" spc="-54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personalmente con su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recuperación, </a:t>
            </a:r>
            <a:r>
              <a:rPr sz="1800" spc="60" dirty="0">
                <a:solidFill>
                  <a:srgbClr val="535353"/>
                </a:solidFill>
                <a:latin typeface="Tahoma"/>
                <a:cs typeface="Tahoma"/>
              </a:rPr>
              <a:t>la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han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mantenido</a:t>
            </a:r>
            <a:r>
              <a:rPr sz="1800" spc="-11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durante</a:t>
            </a:r>
            <a:r>
              <a:rPr sz="1800" spc="-11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14" dirty="0">
                <a:solidFill>
                  <a:srgbClr val="535353"/>
                </a:solidFill>
                <a:latin typeface="Tahoma"/>
                <a:cs typeface="Tahoma"/>
              </a:rPr>
              <a:t>un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periodo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de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tiempo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20" dirty="0">
                <a:solidFill>
                  <a:srgbClr val="535353"/>
                </a:solidFill>
                <a:latin typeface="Tahoma"/>
                <a:cs typeface="Tahoma"/>
              </a:rPr>
              <a:t>y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están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dispuestas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a </a:t>
            </a:r>
            <a:r>
              <a:rPr sz="1800" spc="-54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compartir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lo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que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han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aprendido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acerca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de </a:t>
            </a:r>
            <a:r>
              <a:rPr sz="1800" spc="60" dirty="0">
                <a:solidFill>
                  <a:srgbClr val="535353"/>
                </a:solidFill>
                <a:latin typeface="Tahoma"/>
                <a:cs typeface="Tahoma"/>
              </a:rPr>
              <a:t>la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recuperación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de una manera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5" dirty="0" err="1">
                <a:solidFill>
                  <a:srgbClr val="535353"/>
                </a:solidFill>
                <a:latin typeface="Tahoma"/>
                <a:cs typeface="Tahoma"/>
              </a:rPr>
              <a:t>inspiradora</a:t>
            </a:r>
            <a:r>
              <a:rPr sz="1800" spc="75" dirty="0" smtClean="0">
                <a:solidFill>
                  <a:srgbClr val="535353"/>
                </a:solidFill>
                <a:latin typeface="Tahoma"/>
                <a:cs typeface="Tahoma"/>
              </a:rPr>
              <a:t>.</a:t>
            </a:r>
            <a:endParaRPr lang="es-ES" sz="1800" spc="75" dirty="0" smtClean="0">
              <a:solidFill>
                <a:srgbClr val="535353"/>
              </a:solidFill>
              <a:latin typeface="Tahoma"/>
              <a:cs typeface="Tahoma"/>
            </a:endParaRPr>
          </a:p>
          <a:p>
            <a:pPr marL="12700" marR="5080">
              <a:lnSpc>
                <a:spcPct val="128499"/>
              </a:lnSpc>
            </a:pPr>
            <a:endParaRPr lang="es-ES" sz="1800" spc="75" dirty="0" smtClean="0">
              <a:solidFill>
                <a:srgbClr val="535353"/>
              </a:solidFill>
              <a:latin typeface="Tahoma"/>
              <a:cs typeface="Tahoma"/>
            </a:endParaRPr>
          </a:p>
          <a:p>
            <a:pPr marL="12700" marR="5080" algn="ctr">
              <a:lnSpc>
                <a:spcPct val="128499"/>
              </a:lnSpc>
            </a:pPr>
            <a:r>
              <a:rPr lang="es-ES" b="1" i="1" spc="75" dirty="0" smtClean="0">
                <a:solidFill>
                  <a:srgbClr val="535353"/>
                </a:solidFill>
                <a:latin typeface="Tahoma"/>
                <a:cs typeface="Tahoma"/>
              </a:rPr>
              <a:t>“NO ES DAR TERAPIA, </a:t>
            </a:r>
          </a:p>
          <a:p>
            <a:pPr marL="12700" marR="5080" algn="ctr">
              <a:lnSpc>
                <a:spcPct val="128499"/>
              </a:lnSpc>
            </a:pPr>
            <a:r>
              <a:rPr lang="es-ES" b="1" i="1" spc="75" dirty="0" smtClean="0">
                <a:solidFill>
                  <a:srgbClr val="535353"/>
                </a:solidFill>
                <a:latin typeface="Tahoma"/>
                <a:cs typeface="Tahoma"/>
              </a:rPr>
              <a:t>ES DAR APOYO”</a:t>
            </a:r>
            <a:endParaRPr sz="1800" b="1" i="1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11302" y="4288727"/>
            <a:ext cx="3685540" cy="245246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90"/>
              </a:spcBef>
            </a:pPr>
            <a:r>
              <a:rPr sz="1800" spc="35" dirty="0">
                <a:solidFill>
                  <a:srgbClr val="535353"/>
                </a:solidFill>
                <a:latin typeface="Tahoma"/>
                <a:cs typeface="Tahoma"/>
              </a:rPr>
              <a:t>Se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definen </a:t>
            </a:r>
            <a:r>
              <a:rPr sz="1800" spc="114" dirty="0">
                <a:solidFill>
                  <a:srgbClr val="535353"/>
                </a:solidFill>
                <a:latin typeface="Tahoma"/>
                <a:cs typeface="Tahoma"/>
              </a:rPr>
              <a:t>como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aquellos </a:t>
            </a:r>
            <a:r>
              <a:rPr sz="1800" spc="110" dirty="0">
                <a:solidFill>
                  <a:srgbClr val="535353"/>
                </a:solidFill>
                <a:latin typeface="Tahoma"/>
                <a:cs typeface="Tahoma"/>
              </a:rPr>
              <a:t>donde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personas con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experiencia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en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salud mental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que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han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recibido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una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formación</a:t>
            </a:r>
            <a:r>
              <a:rPr sz="1800" spc="-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50" dirty="0">
                <a:solidFill>
                  <a:srgbClr val="535353"/>
                </a:solidFill>
                <a:latin typeface="Tahoma"/>
                <a:cs typeface="Tahoma"/>
              </a:rPr>
              <a:t>específica,</a:t>
            </a:r>
            <a:r>
              <a:rPr sz="1800" spc="-10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ofrecen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orientación </a:t>
            </a:r>
            <a:r>
              <a:rPr sz="1800" spc="20" dirty="0">
                <a:solidFill>
                  <a:srgbClr val="535353"/>
                </a:solidFill>
                <a:latin typeface="Tahoma"/>
                <a:cs typeface="Tahoma"/>
              </a:rPr>
              <a:t>y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apoyo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a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otras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personas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que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están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pasando </a:t>
            </a:r>
            <a:r>
              <a:rPr sz="1800" spc="110" dirty="0">
                <a:solidFill>
                  <a:srgbClr val="535353"/>
                </a:solidFill>
                <a:latin typeface="Tahoma"/>
                <a:cs typeface="Tahoma"/>
              </a:rPr>
              <a:t>por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una </a:t>
            </a:r>
            <a:r>
              <a:rPr sz="1800" spc="75" dirty="0" err="1">
                <a:solidFill>
                  <a:srgbClr val="535353"/>
                </a:solidFill>
                <a:latin typeface="Tahoma"/>
                <a:cs typeface="Tahoma"/>
              </a:rPr>
              <a:t>situación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0" dirty="0" smtClean="0">
                <a:solidFill>
                  <a:srgbClr val="535353"/>
                </a:solidFill>
                <a:latin typeface="Tahoma"/>
                <a:cs typeface="Tahoma"/>
              </a:rPr>
              <a:t>similar</a:t>
            </a:r>
            <a:r>
              <a:rPr sz="1800" spc="80" dirty="0" smtClean="0">
                <a:solidFill>
                  <a:srgbClr val="535353"/>
                </a:solidFill>
                <a:latin typeface="Tahoma"/>
                <a:cs typeface="Tahoma"/>
              </a:rPr>
              <a:t>.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11302" y="1172537"/>
            <a:ext cx="3694429" cy="244618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604" marR="648970">
              <a:lnSpc>
                <a:spcPts val="2780"/>
              </a:lnSpc>
              <a:spcBef>
                <a:spcPts val="580"/>
              </a:spcBef>
            </a:pPr>
            <a:r>
              <a:rPr sz="2700" b="1" spc="-25" dirty="0">
                <a:solidFill>
                  <a:srgbClr val="662482"/>
                </a:solidFill>
                <a:latin typeface="Tahoma"/>
                <a:cs typeface="Tahoma"/>
              </a:rPr>
              <a:t>L</a:t>
            </a:r>
            <a:r>
              <a:rPr sz="2700" b="1" spc="65" dirty="0">
                <a:solidFill>
                  <a:srgbClr val="662482"/>
                </a:solidFill>
                <a:latin typeface="Tahoma"/>
                <a:cs typeface="Tahoma"/>
              </a:rPr>
              <a:t>O</a:t>
            </a:r>
            <a:r>
              <a:rPr sz="2700" b="1" spc="-220" dirty="0">
                <a:solidFill>
                  <a:srgbClr val="662482"/>
                </a:solidFill>
                <a:latin typeface="Tahoma"/>
                <a:cs typeface="Tahoma"/>
              </a:rPr>
              <a:t>S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-225" dirty="0">
                <a:solidFill>
                  <a:srgbClr val="662482"/>
                </a:solidFill>
                <a:latin typeface="Tahoma"/>
                <a:cs typeface="Tahoma"/>
              </a:rPr>
              <a:t>S</a:t>
            </a:r>
            <a:r>
              <a:rPr sz="2700" b="1" spc="-155" dirty="0">
                <a:solidFill>
                  <a:srgbClr val="662482"/>
                </a:solidFill>
                <a:latin typeface="Tahoma"/>
                <a:cs typeface="Tahoma"/>
              </a:rPr>
              <a:t>E</a:t>
            </a:r>
            <a:r>
              <a:rPr sz="2700" b="1" spc="-180" dirty="0">
                <a:solidFill>
                  <a:srgbClr val="662482"/>
                </a:solidFill>
                <a:latin typeface="Tahoma"/>
                <a:cs typeface="Tahoma"/>
              </a:rPr>
              <a:t>R</a:t>
            </a:r>
            <a:r>
              <a:rPr sz="2700" b="1" spc="-70" dirty="0">
                <a:solidFill>
                  <a:srgbClr val="662482"/>
                </a:solidFill>
                <a:latin typeface="Tahoma"/>
                <a:cs typeface="Tahoma"/>
              </a:rPr>
              <a:t>V</a:t>
            </a:r>
            <a:r>
              <a:rPr sz="2700" b="1" spc="-415" dirty="0">
                <a:solidFill>
                  <a:srgbClr val="662482"/>
                </a:solidFill>
                <a:latin typeface="Tahoma"/>
                <a:cs typeface="Tahoma"/>
              </a:rPr>
              <a:t>I</a:t>
            </a:r>
            <a:r>
              <a:rPr sz="2700" b="1" spc="-85" dirty="0">
                <a:solidFill>
                  <a:srgbClr val="662482"/>
                </a:solidFill>
                <a:latin typeface="Tahoma"/>
                <a:cs typeface="Tahoma"/>
              </a:rPr>
              <a:t>C</a:t>
            </a:r>
            <a:r>
              <a:rPr sz="2700" b="1" spc="-415" dirty="0">
                <a:solidFill>
                  <a:srgbClr val="662482"/>
                </a:solidFill>
                <a:latin typeface="Tahoma"/>
                <a:cs typeface="Tahoma"/>
              </a:rPr>
              <a:t>I</a:t>
            </a:r>
            <a:r>
              <a:rPr sz="2700" b="1" spc="65" dirty="0">
                <a:solidFill>
                  <a:srgbClr val="662482"/>
                </a:solidFill>
                <a:latin typeface="Tahoma"/>
                <a:cs typeface="Tahoma"/>
              </a:rPr>
              <a:t>O</a:t>
            </a:r>
            <a:r>
              <a:rPr sz="2700" b="1" spc="-220" dirty="0">
                <a:solidFill>
                  <a:srgbClr val="662482"/>
                </a:solidFill>
                <a:latin typeface="Tahoma"/>
                <a:cs typeface="Tahoma"/>
              </a:rPr>
              <a:t>S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-50" dirty="0">
                <a:solidFill>
                  <a:srgbClr val="662482"/>
                </a:solidFill>
                <a:latin typeface="Tahoma"/>
                <a:cs typeface="Tahoma"/>
              </a:rPr>
              <a:t>D</a:t>
            </a:r>
            <a:r>
              <a:rPr sz="2700" b="1" spc="-95" dirty="0">
                <a:solidFill>
                  <a:srgbClr val="662482"/>
                </a:solidFill>
                <a:latin typeface="Tahoma"/>
                <a:cs typeface="Tahoma"/>
              </a:rPr>
              <a:t>E  </a:t>
            </a:r>
            <a:r>
              <a:rPr sz="2700" b="1" spc="-15" dirty="0">
                <a:solidFill>
                  <a:srgbClr val="662482"/>
                </a:solidFill>
                <a:latin typeface="Tahoma"/>
                <a:cs typeface="Tahoma"/>
              </a:rPr>
              <a:t>APOYO </a:t>
            </a:r>
            <a:r>
              <a:rPr sz="2700" b="1" spc="-95" dirty="0">
                <a:solidFill>
                  <a:srgbClr val="662482"/>
                </a:solidFill>
                <a:latin typeface="Tahoma"/>
                <a:cs typeface="Tahoma"/>
              </a:rPr>
              <a:t>ENTRE 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-120" dirty="0">
                <a:solidFill>
                  <a:srgbClr val="662482"/>
                </a:solidFill>
                <a:latin typeface="Tahoma"/>
                <a:cs typeface="Tahoma"/>
              </a:rPr>
              <a:t>IGUALES</a:t>
            </a:r>
            <a:endParaRPr sz="2700" dirty="0">
              <a:latin typeface="Tahoma"/>
              <a:cs typeface="Tahoma"/>
            </a:endParaRPr>
          </a:p>
          <a:p>
            <a:pPr marL="12700" marR="5080">
              <a:lnSpc>
                <a:spcPct val="128499"/>
              </a:lnSpc>
              <a:spcBef>
                <a:spcPts val="1835"/>
              </a:spcBef>
            </a:pPr>
            <a:r>
              <a:rPr lang="es-ES" spc="90" dirty="0" smtClean="0">
                <a:solidFill>
                  <a:srgbClr val="535353"/>
                </a:solidFill>
                <a:latin typeface="Tahoma"/>
                <a:cs typeface="Tahoma"/>
              </a:rPr>
              <a:t>L</a:t>
            </a:r>
            <a:r>
              <a:rPr lang="es-ES" spc="80" dirty="0">
                <a:solidFill>
                  <a:srgbClr val="535353"/>
                </a:solidFill>
                <a:latin typeface="Tahoma"/>
                <a:cs typeface="Tahoma"/>
              </a:rPr>
              <a:t>@</a:t>
            </a:r>
            <a:r>
              <a:rPr sz="1800" spc="80" dirty="0" smtClean="0">
                <a:solidFill>
                  <a:srgbClr val="535353"/>
                </a:solidFill>
                <a:latin typeface="Tahoma"/>
                <a:cs typeface="Tahoma"/>
              </a:rPr>
              <a:t>s</a:t>
            </a:r>
            <a:r>
              <a:rPr sz="1800" spc="-105" dirty="0" smtClean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Agentes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de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Apoyo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Mutuo,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desarrollan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su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actividad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en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servicios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de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apoyo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entre</a:t>
            </a:r>
            <a:r>
              <a:rPr sz="1800" spc="-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45" dirty="0">
                <a:solidFill>
                  <a:srgbClr val="535353"/>
                </a:solidFill>
                <a:latin typeface="Tahoma"/>
                <a:cs typeface="Tahoma"/>
              </a:rPr>
              <a:t>iguales.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19005" y="1172537"/>
            <a:ext cx="2760345" cy="790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010"/>
              </a:lnSpc>
              <a:spcBef>
                <a:spcPts val="105"/>
              </a:spcBef>
            </a:pPr>
            <a:r>
              <a:rPr spc="65" dirty="0">
                <a:solidFill>
                  <a:srgbClr val="662482"/>
                </a:solidFill>
              </a:rPr>
              <a:t>O</a:t>
            </a:r>
            <a:r>
              <a:rPr spc="-40" dirty="0">
                <a:solidFill>
                  <a:srgbClr val="662482"/>
                </a:solidFill>
              </a:rPr>
              <a:t>B</a:t>
            </a:r>
            <a:r>
              <a:rPr spc="-465" dirty="0">
                <a:solidFill>
                  <a:srgbClr val="662482"/>
                </a:solidFill>
              </a:rPr>
              <a:t>J</a:t>
            </a:r>
            <a:r>
              <a:rPr spc="-155" dirty="0">
                <a:solidFill>
                  <a:srgbClr val="662482"/>
                </a:solidFill>
              </a:rPr>
              <a:t>E</a:t>
            </a:r>
            <a:r>
              <a:rPr spc="-95" dirty="0">
                <a:solidFill>
                  <a:srgbClr val="662482"/>
                </a:solidFill>
              </a:rPr>
              <a:t>T</a:t>
            </a:r>
            <a:r>
              <a:rPr spc="-415" dirty="0">
                <a:solidFill>
                  <a:srgbClr val="662482"/>
                </a:solidFill>
              </a:rPr>
              <a:t>I</a:t>
            </a:r>
            <a:r>
              <a:rPr spc="-70" dirty="0">
                <a:solidFill>
                  <a:srgbClr val="662482"/>
                </a:solidFill>
              </a:rPr>
              <a:t>V</a:t>
            </a:r>
            <a:r>
              <a:rPr spc="70" dirty="0">
                <a:solidFill>
                  <a:srgbClr val="662482"/>
                </a:solidFill>
              </a:rPr>
              <a:t>O</a:t>
            </a:r>
            <a:r>
              <a:rPr spc="-90" dirty="0">
                <a:solidFill>
                  <a:srgbClr val="662482"/>
                </a:solidFill>
              </a:rPr>
              <a:t> </a:t>
            </a:r>
            <a:r>
              <a:rPr spc="-50" dirty="0">
                <a:solidFill>
                  <a:srgbClr val="662482"/>
                </a:solidFill>
              </a:rPr>
              <a:t>D</a:t>
            </a:r>
            <a:r>
              <a:rPr spc="-150" dirty="0">
                <a:solidFill>
                  <a:srgbClr val="662482"/>
                </a:solidFill>
              </a:rPr>
              <a:t>E</a:t>
            </a:r>
          </a:p>
          <a:p>
            <a:pPr marL="12700">
              <a:lnSpc>
                <a:spcPts val="3005"/>
              </a:lnSpc>
            </a:pPr>
            <a:r>
              <a:rPr spc="-15" dirty="0">
                <a:solidFill>
                  <a:srgbClr val="662482"/>
                </a:solidFill>
              </a:rPr>
              <a:t>¡ACOMPÁÑAME!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79411" y="5257800"/>
            <a:ext cx="3444240" cy="279627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64135" marR="1292225">
              <a:lnSpc>
                <a:spcPts val="2780"/>
              </a:lnSpc>
              <a:spcBef>
                <a:spcPts val="580"/>
              </a:spcBef>
            </a:pPr>
            <a:r>
              <a:rPr sz="2700" b="1" spc="-245" dirty="0">
                <a:solidFill>
                  <a:srgbClr val="662482"/>
                </a:solidFill>
                <a:latin typeface="Tahoma"/>
                <a:cs typeface="Tahoma"/>
              </a:rPr>
              <a:t>¿</a:t>
            </a:r>
            <a:r>
              <a:rPr sz="2700" b="1" spc="15" dirty="0">
                <a:solidFill>
                  <a:srgbClr val="662482"/>
                </a:solidFill>
                <a:latin typeface="Tahoma"/>
                <a:cs typeface="Tahoma"/>
              </a:rPr>
              <a:t>A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65" dirty="0">
                <a:solidFill>
                  <a:srgbClr val="662482"/>
                </a:solidFill>
                <a:latin typeface="Tahoma"/>
                <a:cs typeface="Tahoma"/>
              </a:rPr>
              <a:t>Q</a:t>
            </a:r>
            <a:r>
              <a:rPr sz="2700" b="1" spc="45" dirty="0">
                <a:solidFill>
                  <a:srgbClr val="662482"/>
                </a:solidFill>
                <a:latin typeface="Tahoma"/>
                <a:cs typeface="Tahoma"/>
              </a:rPr>
              <a:t>U</a:t>
            </a:r>
            <a:r>
              <a:rPr sz="2700" b="1" spc="-415" dirty="0">
                <a:solidFill>
                  <a:srgbClr val="662482"/>
                </a:solidFill>
                <a:latin typeface="Tahoma"/>
                <a:cs typeface="Tahoma"/>
              </a:rPr>
              <a:t>I</a:t>
            </a:r>
            <a:r>
              <a:rPr sz="2700" b="1" spc="-155" dirty="0">
                <a:solidFill>
                  <a:srgbClr val="662482"/>
                </a:solidFill>
                <a:latin typeface="Tahoma"/>
                <a:cs typeface="Tahoma"/>
              </a:rPr>
              <a:t>É</a:t>
            </a:r>
            <a:r>
              <a:rPr sz="2700" b="1" spc="114" dirty="0">
                <a:solidFill>
                  <a:srgbClr val="662482"/>
                </a:solidFill>
                <a:latin typeface="Tahoma"/>
                <a:cs typeface="Tahoma"/>
              </a:rPr>
              <a:t>N</a:t>
            </a:r>
            <a:r>
              <a:rPr sz="2700" b="1" spc="-90" dirty="0">
                <a:solidFill>
                  <a:srgbClr val="662482"/>
                </a:solidFill>
                <a:latin typeface="Tahoma"/>
                <a:cs typeface="Tahoma"/>
              </a:rPr>
              <a:t> </a:t>
            </a:r>
            <a:r>
              <a:rPr sz="2700" b="1" spc="-225" dirty="0">
                <a:solidFill>
                  <a:srgbClr val="662482"/>
                </a:solidFill>
                <a:latin typeface="Tahoma"/>
                <a:cs typeface="Tahoma"/>
              </a:rPr>
              <a:t>S</a:t>
            </a:r>
            <a:r>
              <a:rPr sz="2700" b="1" spc="-95" dirty="0">
                <a:solidFill>
                  <a:srgbClr val="662482"/>
                </a:solidFill>
                <a:latin typeface="Tahoma"/>
                <a:cs typeface="Tahoma"/>
              </a:rPr>
              <a:t>E  </a:t>
            </a:r>
            <a:r>
              <a:rPr sz="2700" b="1" spc="-215" dirty="0">
                <a:solidFill>
                  <a:srgbClr val="662482"/>
                </a:solidFill>
                <a:latin typeface="Tahoma"/>
                <a:cs typeface="Tahoma"/>
              </a:rPr>
              <a:t>DIRIGE?</a:t>
            </a:r>
            <a:endParaRPr sz="2700" dirty="0">
              <a:latin typeface="Tahoma"/>
              <a:cs typeface="Tahoma"/>
            </a:endParaRPr>
          </a:p>
          <a:p>
            <a:pPr marL="12700" marR="5080">
              <a:lnSpc>
                <a:spcPct val="128499"/>
              </a:lnSpc>
              <a:spcBef>
                <a:spcPts val="1755"/>
              </a:spcBef>
            </a:pPr>
            <a:r>
              <a:rPr sz="1800" spc="25" dirty="0">
                <a:solidFill>
                  <a:srgbClr val="535353"/>
                </a:solidFill>
                <a:latin typeface="Tahoma"/>
                <a:cs typeface="Tahoma"/>
              </a:rPr>
              <a:t>El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programa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¡ACOMPÁÑAME!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está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dirigido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a </a:t>
            </a:r>
            <a:r>
              <a:rPr sz="1800" spc="80" dirty="0" err="1">
                <a:solidFill>
                  <a:srgbClr val="535353"/>
                </a:solidFill>
                <a:latin typeface="Tahoma"/>
                <a:cs typeface="Tahoma"/>
              </a:rPr>
              <a:t>cualquier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lang="es-ES" sz="1800" spc="85" dirty="0" smtClean="0">
                <a:solidFill>
                  <a:srgbClr val="535353"/>
                </a:solidFill>
                <a:latin typeface="Tahoma"/>
                <a:cs typeface="Tahoma"/>
              </a:rPr>
              <a:t>personas con algún problema de salud mental que quiera dar apoyo </a:t>
            </a:r>
            <a:r>
              <a:rPr sz="1800" spc="-550" dirty="0" smtClean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0" dirty="0" smtClean="0">
                <a:solidFill>
                  <a:srgbClr val="535353"/>
                </a:solidFill>
                <a:latin typeface="Tahoma"/>
                <a:cs typeface="Tahoma"/>
              </a:rPr>
              <a:t>entre</a:t>
            </a:r>
            <a:r>
              <a:rPr sz="1800" spc="-95" dirty="0" smtClean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0" dirty="0" err="1" smtClean="0">
                <a:solidFill>
                  <a:srgbClr val="535353"/>
                </a:solidFill>
                <a:latin typeface="Tahoma"/>
                <a:cs typeface="Tahoma"/>
              </a:rPr>
              <a:t>iguales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9005" y="2204918"/>
            <a:ext cx="3448685" cy="24936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90"/>
              </a:spcBef>
            </a:pPr>
            <a:r>
              <a:rPr sz="1800" spc="25" dirty="0">
                <a:solidFill>
                  <a:srgbClr val="535353"/>
                </a:solidFill>
                <a:latin typeface="Tahoma"/>
                <a:cs typeface="Tahoma"/>
              </a:rPr>
              <a:t>El </a:t>
            </a:r>
            <a:r>
              <a:rPr sz="1800" spc="60" dirty="0">
                <a:solidFill>
                  <a:srgbClr val="535353"/>
                </a:solidFill>
                <a:latin typeface="Tahoma"/>
                <a:cs typeface="Tahoma"/>
              </a:rPr>
              <a:t>objetivo </a:t>
            </a:r>
            <a:r>
              <a:rPr sz="1800" spc="65" dirty="0">
                <a:solidFill>
                  <a:srgbClr val="535353"/>
                </a:solidFill>
                <a:latin typeface="Tahoma"/>
                <a:cs typeface="Tahoma"/>
              </a:rPr>
              <a:t>general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es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formar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en </a:t>
            </a:r>
            <a:r>
              <a:rPr sz="1800" spc="75" dirty="0">
                <a:solidFill>
                  <a:srgbClr val="535353"/>
                </a:solidFill>
                <a:latin typeface="Tahoma"/>
                <a:cs typeface="Tahoma"/>
              </a:rPr>
              <a:t>ayuda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mutua </a:t>
            </a:r>
            <a:r>
              <a:rPr sz="1800" spc="20" dirty="0">
                <a:solidFill>
                  <a:srgbClr val="535353"/>
                </a:solidFill>
                <a:latin typeface="Tahoma"/>
                <a:cs typeface="Tahoma"/>
              </a:rPr>
              <a:t>y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apoyo </a:t>
            </a:r>
            <a:r>
              <a:rPr sz="1800" spc="80" dirty="0">
                <a:solidFill>
                  <a:srgbClr val="535353"/>
                </a:solidFill>
                <a:latin typeface="Tahoma"/>
                <a:cs typeface="Tahoma"/>
              </a:rPr>
              <a:t>entre </a:t>
            </a:r>
            <a:r>
              <a:rPr sz="1800" spc="-55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535353"/>
                </a:solidFill>
                <a:latin typeface="Tahoma"/>
                <a:cs typeface="Tahoma"/>
              </a:rPr>
              <a:t>iguales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a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personas con 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problemas de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salud mental </a:t>
            </a:r>
            <a:r>
              <a:rPr sz="1800" spc="9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85" dirty="0">
                <a:solidFill>
                  <a:srgbClr val="535353"/>
                </a:solidFill>
                <a:latin typeface="Tahoma"/>
                <a:cs typeface="Tahoma"/>
              </a:rPr>
              <a:t>para </a:t>
            </a:r>
            <a:r>
              <a:rPr sz="1800" spc="105" dirty="0">
                <a:solidFill>
                  <a:srgbClr val="535353"/>
                </a:solidFill>
                <a:latin typeface="Tahoma"/>
                <a:cs typeface="Tahoma"/>
              </a:rPr>
              <a:t>que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acompañen </a:t>
            </a:r>
            <a:r>
              <a:rPr sz="1800" spc="95" dirty="0" err="1">
                <a:solidFill>
                  <a:srgbClr val="535353"/>
                </a:solidFill>
                <a:latin typeface="Tahoma"/>
                <a:cs typeface="Tahoma"/>
              </a:rPr>
              <a:t>en</a:t>
            </a:r>
            <a:r>
              <a:rPr sz="1800" spc="95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lang="es-ES" spc="60" dirty="0" smtClean="0">
                <a:solidFill>
                  <a:srgbClr val="535353"/>
                </a:solidFill>
                <a:latin typeface="Tahoma"/>
                <a:cs typeface="Tahoma"/>
              </a:rPr>
              <a:t>determinados </a:t>
            </a:r>
            <a:r>
              <a:rPr lang="es-ES" spc="60" dirty="0">
                <a:solidFill>
                  <a:srgbClr val="535353"/>
                </a:solidFill>
                <a:latin typeface="Tahoma"/>
                <a:cs typeface="Tahoma"/>
              </a:rPr>
              <a:t>momentos</a:t>
            </a:r>
            <a:r>
              <a:rPr lang="es-ES" spc="60" dirty="0" smtClean="0">
                <a:solidFill>
                  <a:srgbClr val="535353"/>
                </a:solidFill>
                <a:latin typeface="Tahoma"/>
                <a:cs typeface="Tahoma"/>
              </a:rPr>
              <a:t> del </a:t>
            </a:r>
            <a:r>
              <a:rPr sz="1800" spc="90" dirty="0" err="1" smtClean="0">
                <a:solidFill>
                  <a:srgbClr val="535353"/>
                </a:solidFill>
                <a:latin typeface="Tahoma"/>
                <a:cs typeface="Tahoma"/>
              </a:rPr>
              <a:t>proceso</a:t>
            </a:r>
            <a:r>
              <a:rPr sz="1800" spc="-95" dirty="0" smtClean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100" dirty="0">
                <a:solidFill>
                  <a:srgbClr val="535353"/>
                </a:solidFill>
                <a:latin typeface="Tahoma"/>
                <a:cs typeface="Tahoma"/>
              </a:rPr>
              <a:t>de</a:t>
            </a:r>
            <a:r>
              <a:rPr sz="1800" spc="-90" dirty="0">
                <a:solidFill>
                  <a:srgbClr val="535353"/>
                </a:solidFill>
                <a:latin typeface="Tahoma"/>
                <a:cs typeface="Tahoma"/>
              </a:rPr>
              <a:t> </a:t>
            </a:r>
            <a:r>
              <a:rPr sz="1800" spc="70" dirty="0">
                <a:solidFill>
                  <a:srgbClr val="535353"/>
                </a:solidFill>
                <a:latin typeface="Tahoma"/>
                <a:cs typeface="Tahoma"/>
              </a:rPr>
              <a:t>recuperación.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1111301" y="7838767"/>
            <a:ext cx="39001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Más </a:t>
            </a:r>
            <a:r>
              <a:rPr lang="es-E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información:</a:t>
            </a:r>
            <a:br>
              <a:rPr lang="es-E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2800" spc="200" dirty="0" smtClean="0">
                <a:latin typeface="Tahoma"/>
                <a:cs typeface="Tahoma"/>
              </a:rPr>
              <a:t>Enf_psq_enlace.hus@salud.madrid.org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327</Words>
  <Application>Microsoft Office PowerPoint</Application>
  <PresentationFormat>Personalizado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Calibri</vt:lpstr>
      <vt:lpstr>Tahoma</vt:lpstr>
      <vt:lpstr>Office Theme</vt:lpstr>
      <vt:lpstr>¿QUÉ ES</vt:lpstr>
      <vt:lpstr>OBJETIVO DE ¡ACOMPÁÑAME!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Tríptico Acompáñame</dc:title>
  <dc:creator>Rebeca</dc:creator>
  <cp:keywords>DAFweuje3ZU,BAEVQle92-o</cp:keywords>
  <cp:lastModifiedBy>USER</cp:lastModifiedBy>
  <cp:revision>9</cp:revision>
  <cp:lastPrinted>2024-01-02T12:23:44Z</cp:lastPrinted>
  <dcterms:created xsi:type="dcterms:W3CDTF">2024-01-02T12:08:06Z</dcterms:created>
  <dcterms:modified xsi:type="dcterms:W3CDTF">2024-04-05T07:30:18Z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2023-11-10T00:00:00Z</vt:filetime>
  </property>
  <property fmtid="{D5CDD505-2E9C-101B-9397-08002B2CF9AE}" pid="3" name="Creator">
    <vt:lpwstr>Canva</vt:lpwstr>
  </property>
  <property fmtid="{D5CDD505-2E9C-101B-9397-08002B2CF9AE}" pid="4" name="LastSaved">
    <vt:filetime>2024-01-02T00:00:00Z</vt:filetime>
  </property>
</Properties>
</file>